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56" r:id="rId3"/>
  </p:sldMasterIdLst>
  <p:notesMasterIdLst>
    <p:notesMasterId r:id="rId5"/>
  </p:notesMasterIdLst>
  <p:handoutMasterIdLst>
    <p:handoutMasterId r:id="rId13"/>
  </p:handoutMasterIdLst>
  <p:sldIdLst>
    <p:sldId id="2166" r:id="rId4"/>
    <p:sldId id="2098" r:id="rId6"/>
    <p:sldId id="2192" r:id="rId7"/>
    <p:sldId id="2205" r:id="rId8"/>
    <p:sldId id="2201" r:id="rId9"/>
    <p:sldId id="2206" r:id="rId10"/>
    <p:sldId id="2193" r:id="rId11"/>
    <p:sldId id="2204" r:id="rId12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微软雅黑 Light" panose="020B0502040204020203" pitchFamily="34" charset="-122"/>
      <p:regular r:id="rId18"/>
    </p:embeddedFont>
    <p:embeddedFont>
      <p:font typeface="等线" panose="02010600030101010101" pitchFamily="2" charset="-122"/>
      <p:regular r:id="rId19"/>
    </p:embeddedFont>
    <p:embeddedFont>
      <p:font typeface="Segoe UI Light" panose="020B0502040204020203"/>
      <p:regular r:id="rId20"/>
      <p:italic r:id="rId21"/>
    </p:embeddedFont>
    <p:embeddedFont>
      <p:font typeface="DejaVu Sans Mono" panose="020B0609030804020204" pitchFamily="49" charset="0"/>
      <p:regular r:id="rId22"/>
    </p:embeddedFont>
    <p:embeddedFont>
      <p:font typeface="Arial Black" panose="020B0A04020102020204" charset="0"/>
      <p:bold r:id="rId23"/>
    </p:embeddedFont>
    <p:embeddedFont>
      <p:font typeface="Century Gothic" panose="020B050202020202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808" userDrawn="1">
          <p15:clr>
            <a:srgbClr val="A4A3A4"/>
          </p15:clr>
        </p15:guide>
        <p15:guide id="2" pos="432" userDrawn="1">
          <p15:clr>
            <a:srgbClr val="A4A3A4"/>
          </p15:clr>
        </p15:guide>
        <p15:guide id="3" pos="7316" userDrawn="1">
          <p15:clr>
            <a:srgbClr val="A4A3A4"/>
          </p15:clr>
        </p15:guide>
        <p15:guide id="4" orient="horz" pos="569" userDrawn="1">
          <p15:clr>
            <a:srgbClr val="A4A3A4"/>
          </p15:clr>
        </p15:guide>
        <p15:guide id="5" orient="horz" pos="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47C4A"/>
    <a:srgbClr val="004C2D"/>
    <a:srgbClr val="FDA675"/>
    <a:srgbClr val="996600"/>
    <a:srgbClr val="FEB974"/>
    <a:srgbClr val="BAB8B8"/>
    <a:srgbClr val="FF9900"/>
    <a:srgbClr val="739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270" autoAdjust="0"/>
  </p:normalViewPr>
  <p:slideViewPr>
    <p:cSldViewPr snapToGrid="0" showGuides="1">
      <p:cViewPr varScale="1">
        <p:scale>
          <a:sx n="46" d="100"/>
          <a:sy n="46" d="100"/>
        </p:scale>
        <p:origin x="54" y="1554"/>
      </p:cViewPr>
      <p:guideLst>
        <p:guide orient="horz" pos="3808"/>
        <p:guide pos="432"/>
        <p:guide pos="7316"/>
        <p:guide orient="horz" pos="569"/>
        <p:guide orient="horz" pos="854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6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>
            <a:fillRect/>
          </a:stretch>
        </p:blipFill>
        <p:spPr>
          <a:xfrm>
            <a:off x="-5506" y="0"/>
            <a:ext cx="5199787" cy="7019420"/>
          </a:xfrm>
          <a:prstGeom prst="parallelogram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-5505" y="16736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cxnSp>
        <p:nvCxnSpPr>
          <p:cNvPr id="54" name="直接连接符 53"/>
          <p:cNvCxnSpPr/>
          <p:nvPr userDrawn="1"/>
        </p:nvCxnSpPr>
        <p:spPr>
          <a:xfrm>
            <a:off x="10267417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181681" y="193782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en-US" altLang="zh-CN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82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5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  <a:endParaRPr lang="zh-CN" altLang="en-US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平行四边形 63"/>
          <p:cNvSpPr/>
          <p:nvPr userDrawn="1"/>
        </p:nvSpPr>
        <p:spPr>
          <a:xfrm>
            <a:off x="662449" y="1386542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>
            <a:off x="944057" y="1555419"/>
            <a:ext cx="3949907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2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3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4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5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6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7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8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9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0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1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2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3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4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5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6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7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8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49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0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51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3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5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6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7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8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9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4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5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6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7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8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9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30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>
            <a:fillRect/>
          </a:stretch>
        </p:blipFill>
        <p:spPr>
          <a:xfrm>
            <a:off x="860612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6" name="平行四边形 5"/>
          <p:cNvSpPr/>
          <p:nvPr userDrawn="1"/>
        </p:nvSpPr>
        <p:spPr>
          <a:xfrm>
            <a:off x="860612" y="1"/>
            <a:ext cx="3738283" cy="6980573"/>
          </a:xfrm>
          <a:prstGeom prst="parallelogram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3" name="泪滴形 2"/>
          <p:cNvSpPr/>
          <p:nvPr userDrawn="1"/>
        </p:nvSpPr>
        <p:spPr>
          <a:xfrm>
            <a:off x="1801907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52" name="文本框 51"/>
          <p:cNvSpPr txBox="1"/>
          <p:nvPr userDrawn="1"/>
        </p:nvSpPr>
        <p:spPr>
          <a:xfrm>
            <a:off x="2414605" y="1258851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54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 userDrawn="1"/>
        </p:nvSpPr>
        <p:spPr>
          <a:xfrm>
            <a:off x="2531851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微软雅黑 Light" panose="020B0502040204020203" pitchFamily="34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86290" y="2182863"/>
            <a:ext cx="169131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2494998" y="2489957"/>
            <a:ext cx="169131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 userDrawn="1"/>
        </p:nvSpPr>
        <p:spPr>
          <a:xfrm>
            <a:off x="1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>
            <a:fillRect/>
          </a:stretch>
        </p:blipFill>
        <p:spPr>
          <a:xfrm>
            <a:off x="0" y="1638887"/>
            <a:ext cx="12192000" cy="3559127"/>
          </a:xfrm>
          <a:prstGeom prst="parallelogram">
            <a:avLst/>
          </a:prstGeom>
        </p:spPr>
      </p:pic>
      <p:sp>
        <p:nvSpPr>
          <p:cNvPr id="87" name="矩形 86"/>
          <p:cNvSpPr/>
          <p:nvPr userDrawn="1"/>
        </p:nvSpPr>
        <p:spPr>
          <a:xfrm>
            <a:off x="7341" y="1638885"/>
            <a:ext cx="12379569" cy="35731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24511" y="2576961"/>
            <a:ext cx="6105379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26584" y="3505429"/>
            <a:ext cx="4373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/>
          <p:cNvGrpSpPr/>
          <p:nvPr userDrawn="1"/>
        </p:nvGrpSpPr>
        <p:grpSpPr>
          <a:xfrm>
            <a:off x="5462044" y="805100"/>
            <a:ext cx="1430312" cy="1438699"/>
            <a:chOff x="3275013" y="2886075"/>
            <a:chExt cx="1082675" cy="1089025"/>
          </a:xfrm>
        </p:grpSpPr>
        <p:sp>
          <p:nvSpPr>
            <p:cNvPr id="10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8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9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0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1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6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7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8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2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3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4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5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6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7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8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9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0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1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5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6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7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8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9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0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1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90" name="内容占位符 88"/>
          <p:cNvSpPr>
            <a:spLocks noGrp="1"/>
          </p:cNvSpPr>
          <p:nvPr>
            <p:ph sz="quarter" idx="11" hasCustomPrompt="1"/>
          </p:nvPr>
        </p:nvSpPr>
        <p:spPr>
          <a:xfrm>
            <a:off x="3926584" y="3019542"/>
            <a:ext cx="4373355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/>
          <p:cNvSpPr>
            <a:spLocks noGrp="1"/>
          </p:cNvSpPr>
          <p:nvPr>
            <p:ph sz="quarter" idx="12" hasCustomPrompt="1"/>
          </p:nvPr>
        </p:nvSpPr>
        <p:spPr>
          <a:xfrm>
            <a:off x="3913973" y="4236120"/>
            <a:ext cx="4373355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3" hasCustomPrompt="1"/>
          </p:nvPr>
        </p:nvSpPr>
        <p:spPr>
          <a:xfrm>
            <a:off x="3913973" y="3721920"/>
            <a:ext cx="4373355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带小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00206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86252" y="205207"/>
            <a:ext cx="6485304" cy="432823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  <a:endParaRPr lang="zh-CN" altLang="en-US" dirty="0"/>
          </a:p>
        </p:txBody>
      </p:sp>
      <p:grpSp>
        <p:nvGrpSpPr>
          <p:cNvPr id="124" name="ïsḻiḓê"/>
          <p:cNvGrpSpPr/>
          <p:nvPr userDrawn="1"/>
        </p:nvGrpSpPr>
        <p:grpSpPr>
          <a:xfrm>
            <a:off x="148561" y="109181"/>
            <a:ext cx="464185" cy="466907"/>
            <a:chOff x="3275013" y="2886075"/>
            <a:chExt cx="1082675" cy="1089025"/>
          </a:xfrm>
        </p:grpSpPr>
        <p:sp>
          <p:nvSpPr>
            <p:cNvPr id="125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6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7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8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9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0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1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2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3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4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5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6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7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8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9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0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1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2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3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4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5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6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7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8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9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0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1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2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3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4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5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6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7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8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9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0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1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2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3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4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5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6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7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8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9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0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1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2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3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4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5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6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7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8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9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0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1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2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3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4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5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6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7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8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9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0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1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2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3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4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5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6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687386" y="112202"/>
            <a:ext cx="1820991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806339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>
            <a:fillRect/>
          </a:stretch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/>
          <p:cNvCxnSpPr/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平行四边形 101"/>
          <p:cNvSpPr/>
          <p:nvPr userDrawn="1"/>
        </p:nvSpPr>
        <p:spPr>
          <a:xfrm flipH="1">
            <a:off x="7004816" y="0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046099" y="1352453"/>
            <a:ext cx="4466907" cy="1055243"/>
            <a:chOff x="6957679" y="1357480"/>
            <a:chExt cx="4466907" cy="1055243"/>
          </a:xfrm>
        </p:grpSpPr>
        <p:sp>
          <p:nvSpPr>
            <p:cNvPr id="62" name="平行四边形 61"/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 Light" panose="020B0502040204020203" pitchFamily="34" charset="-122"/>
              </a:endParaRPr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3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/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/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íŝļíḍê"/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íşḷiḋe"/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iṩ1îdê"/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3" name="isļïḍe"/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4" name="íṣḷíḋê"/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iṧľïdé"/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6" name="ïṡḷïḓé"/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7" name="îṥ1ïḋè"/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8" name="ïsľîdé"/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íṩlíďê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0" name="işḷïďè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1" name="îṡlíḑê"/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iṡľïḍê"/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iṥľíḑe"/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4" name="íṥḷîḍé"/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5" name="íṩľiḓé"/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6" name="ïŝļîdê"/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7" name="iṡľîḑé"/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8" name="iṩ1íḋè"/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99" name="íṣľíḍè"/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57" name="íṥľíḓé"/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/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3" name="íSļïďé"/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4" name="íṥľîḍe"/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5" name="îṧ1iḍê"/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6" name="îšlïḓe"/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7" name="iṩľiďe"/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8" name="ïṩlíḋè"/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69" name="iṩľíḋé"/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0" name="iṧlíḓé"/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1" name="íṥľide"/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ïṩlîḑè"/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í$ḷiḓê"/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4" name="ïṡļîdê"/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5" name="ísḷíďê"/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ïşḷïḑè"/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ïŝľiḍê"/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78" name="iṥḻïdê"/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</p:grpSp>
        </p:grpSp>
      </p:grp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7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7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  <a:endParaRPr lang="zh-CN" altLang="en-US" dirty="0"/>
          </a:p>
        </p:txBody>
      </p:sp>
      <p:sp>
        <p:nvSpPr>
          <p:cNvPr id="105" name="文本占位符 13"/>
          <p:cNvSpPr>
            <a:spLocks noGrp="1"/>
          </p:cNvSpPr>
          <p:nvPr>
            <p:ph type="body" sz="quarter" idx="16" hasCustomPrompt="1"/>
          </p:nvPr>
        </p:nvSpPr>
        <p:spPr>
          <a:xfrm>
            <a:off x="751662" y="4083336"/>
            <a:ext cx="5662247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7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47525" y="609600"/>
            <a:ext cx="1183092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15" y="150605"/>
            <a:ext cx="6485304" cy="432823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  <a:endParaRPr lang="zh-CN" altLang="en-US" dirty="0"/>
          </a:p>
        </p:txBody>
      </p: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697910" y="194600"/>
            <a:ext cx="1820991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627746"/>
            <a:ext cx="12192000" cy="243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39" name="文本框 238"/>
          <p:cNvSpPr txBox="1"/>
          <p:nvPr userDrawn="1"/>
        </p:nvSpPr>
        <p:spPr>
          <a:xfrm>
            <a:off x="655315" y="664210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zh-CN" altLang="en-US" sz="1200" b="0" spc="300" dirty="0">
                <a:solidFill>
                  <a:schemeClr val="bg1"/>
                </a:solidFill>
              </a:rPr>
              <a:t>德才兼备 知行合一</a:t>
            </a:r>
            <a:endParaRPr lang="zh-CN" altLang="en-US" sz="1200" b="0" spc="300" dirty="0">
              <a:solidFill>
                <a:schemeClr val="bg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70663" y="6625737"/>
            <a:ext cx="2743200" cy="23226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9" name="paper-plane_52119"/>
          <p:cNvSpPr>
            <a:spLocks noChangeAspect="1"/>
          </p:cNvSpPr>
          <p:nvPr userDrawn="1"/>
        </p:nvSpPr>
        <p:spPr bwMode="auto">
          <a:xfrm>
            <a:off x="209993" y="147147"/>
            <a:ext cx="403817" cy="397278"/>
          </a:xfrm>
          <a:custGeom>
            <a:avLst/>
            <a:gdLst>
              <a:gd name="T0" fmla="*/ 0 w 391"/>
              <a:gd name="T1" fmla="*/ 196 h 417"/>
              <a:gd name="T2" fmla="*/ 391 w 391"/>
              <a:gd name="T3" fmla="*/ 0 h 417"/>
              <a:gd name="T4" fmla="*/ 298 w 391"/>
              <a:gd name="T5" fmla="*/ 388 h 417"/>
              <a:gd name="T6" fmla="*/ 223 w 391"/>
              <a:gd name="T7" fmla="*/ 340 h 417"/>
              <a:gd name="T8" fmla="*/ 159 w 391"/>
              <a:gd name="T9" fmla="*/ 417 h 417"/>
              <a:gd name="T10" fmla="*/ 159 w 391"/>
              <a:gd name="T11" fmla="*/ 295 h 417"/>
              <a:gd name="T12" fmla="*/ 296 w 391"/>
              <a:gd name="T13" fmla="*/ 112 h 417"/>
              <a:gd name="T14" fmla="*/ 113 w 391"/>
              <a:gd name="T15" fmla="*/ 269 h 417"/>
              <a:gd name="T16" fmla="*/ 0 w 391"/>
              <a:gd name="T17" fmla="*/ 19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1" h="417">
                <a:moveTo>
                  <a:pt x="0" y="196"/>
                </a:moveTo>
                <a:lnTo>
                  <a:pt x="391" y="0"/>
                </a:lnTo>
                <a:lnTo>
                  <a:pt x="298" y="388"/>
                </a:lnTo>
                <a:lnTo>
                  <a:pt x="223" y="340"/>
                </a:lnTo>
                <a:lnTo>
                  <a:pt x="159" y="417"/>
                </a:lnTo>
                <a:lnTo>
                  <a:pt x="159" y="295"/>
                </a:lnTo>
                <a:lnTo>
                  <a:pt x="296" y="112"/>
                </a:lnTo>
                <a:lnTo>
                  <a:pt x="113" y="269"/>
                </a:lnTo>
                <a:lnTo>
                  <a:pt x="0" y="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1" y="2482545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7" y="2517886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80" y="4824919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8" y="716939"/>
            <a:ext cx="8824687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1" y="2971889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9" y="2971889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1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微软雅黑 Light" panose="020B0502040204020203" pitchFamily="34" charset="-122"/>
              </a:rPr>
              <a:t> </a:t>
            </a:r>
            <a:endParaRPr lang="zh-CN" altLang="en-US" sz="1800" dirty="0">
              <a:latin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9.png"/><Relationship Id="rId7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tags" Target="../tags/tag7.xml"/><Relationship Id="rId4" Type="http://schemas.openxmlformats.org/officeDocument/2006/relationships/image" Target="../media/image7.png"/><Relationship Id="rId3" Type="http://schemas.openxmlformats.org/officeDocument/2006/relationships/tags" Target="../tags/tag6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255" y="549275"/>
            <a:ext cx="11641455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随堂测试：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吸烟者问题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假设一个系统有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三个抽烟者进程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一个供应者进程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每个抽烟者不停地卷烟并抽掉它，但要卷起并抽掉一支烟，抽烟者需要有三种材料：烟草、纸和胶水。三个抽烟者中，第一个拥有烟草，第二个拥有纸，第三个拥有胶水。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供应者进程无限的提供三种材料，供应者每次将两种材料放到桌子上，拥有剩下那种材料的抽烟者会从桌上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取走，供应者才能将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随机两种材料放到桌上，如此重复。</a:t>
            </a:r>
            <a:endParaRPr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7816850" y="3624580"/>
            <a:ext cx="2119630" cy="29216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694180" y="4308475"/>
            <a:ext cx="1553845" cy="155384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44004"/>
          <a:stretch>
            <a:fillRect/>
          </a:stretch>
        </p:blipFill>
        <p:spPr>
          <a:xfrm rot="21600000">
            <a:off x="5560695" y="5292725"/>
            <a:ext cx="1070610" cy="77089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816850" y="5045710"/>
            <a:ext cx="1001395" cy="1816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664585" y="5045710"/>
            <a:ext cx="1028065" cy="173355"/>
          </a:xfrm>
          <a:prstGeom prst="rect">
            <a:avLst/>
          </a:prstGeom>
        </p:spPr>
      </p:pic>
      <p:pic>
        <p:nvPicPr>
          <p:cNvPr id="20" name="图片 19" descr="屏幕截图 2023-03-29 1327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325" y="4449445"/>
            <a:ext cx="425450" cy="330200"/>
          </a:xfrm>
          <a:prstGeom prst="rect">
            <a:avLst/>
          </a:prstGeom>
        </p:spPr>
      </p:pic>
      <p:pic>
        <p:nvPicPr>
          <p:cNvPr id="21" name="图片 20" descr="屏幕截图 2023-03-29 1328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8325" y="4936490"/>
            <a:ext cx="412750" cy="400050"/>
          </a:xfrm>
          <a:prstGeom prst="rect">
            <a:avLst/>
          </a:prstGeom>
        </p:spPr>
      </p:pic>
      <p:pic>
        <p:nvPicPr>
          <p:cNvPr id="22" name="图片 21" descr="屏幕截图 2023-03-29 1328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5950" y="5444490"/>
            <a:ext cx="330200" cy="5715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558155" y="4664075"/>
            <a:ext cx="1073150" cy="571500"/>
            <a:chOff x="8665" y="6634"/>
            <a:chExt cx="1690" cy="900"/>
          </a:xfrm>
        </p:grpSpPr>
        <p:pic>
          <p:nvPicPr>
            <p:cNvPr id="26" name="图片 25" descr="屏幕截图 2023-03-29 13275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665" y="6947"/>
              <a:ext cx="670" cy="520"/>
            </a:xfrm>
            <a:prstGeom prst="rect">
              <a:avLst/>
            </a:prstGeom>
          </p:spPr>
        </p:pic>
        <p:pic>
          <p:nvPicPr>
            <p:cNvPr id="27" name="图片 26" descr="屏幕截图 2023-03-29 13281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9835" y="6634"/>
              <a:ext cx="520" cy="90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510530" y="4647565"/>
            <a:ext cx="1120775" cy="571500"/>
            <a:chOff x="8590" y="7560"/>
            <a:chExt cx="1765" cy="900"/>
          </a:xfrm>
        </p:grpSpPr>
        <p:pic>
          <p:nvPicPr>
            <p:cNvPr id="28" name="图片 27" descr="屏幕截图 2023-03-29 13280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590" y="7780"/>
              <a:ext cx="650" cy="630"/>
            </a:xfrm>
            <a:prstGeom prst="rect">
              <a:avLst/>
            </a:prstGeom>
          </p:spPr>
        </p:pic>
        <p:pic>
          <p:nvPicPr>
            <p:cNvPr id="29" name="图片 28" descr="屏幕截图 2023-03-29 13281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9835" y="7560"/>
              <a:ext cx="520" cy="9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5497830" y="4787265"/>
            <a:ext cx="1133475" cy="400050"/>
            <a:chOff x="8570" y="6155"/>
            <a:chExt cx="1785" cy="630"/>
          </a:xfrm>
        </p:grpSpPr>
        <p:pic>
          <p:nvPicPr>
            <p:cNvPr id="33" name="图片 32" descr="屏幕截图 2023-03-29 13275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570" y="6265"/>
              <a:ext cx="670" cy="520"/>
            </a:xfrm>
            <a:prstGeom prst="rect">
              <a:avLst/>
            </a:prstGeom>
          </p:spPr>
        </p:pic>
        <p:pic>
          <p:nvPicPr>
            <p:cNvPr id="34" name="图片 33" descr="屏幕截图 2023-03-29 13280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705" y="6155"/>
              <a:ext cx="650" cy="6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4844 -0.107407 " pathEditMode="relative" ptsTypes="">
                                      <p:cBhvr>
                                        <p:cTn id="1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0469 -0.00111111 " pathEditMode="relative" ptsTypes="">
                                      <p:cBhvr>
                                        <p:cTn id="2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9271 0.16213 " pathEditMode="relative" ptsTypes="">
                                      <p:cBhvr>
                                        <p:cTn id="4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" y="638175"/>
            <a:ext cx="11988800" cy="649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本质上这题也属于 “生产者-消费者”问题，更详细的说应该是“可生产多种产品的单生产者-多消费者”。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关系分析。找出题目中描述的各个进程，分析它们之间的同步、互斥关系。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整理思路。根据各进程的操作流程确定P、V操作的大致顺序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设置信号量。设置需要的信号量，并根据题目条件确定信号量初值。  (互斥信号量初值一般为1， 同步信号量的初始值要看对应资源的初始值是多少)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同步关系 (从事件的角度来分析) 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桌上有组合一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第一个抽烟者取走东西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桌上有组合二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第二个抽烟者取走东西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桌上有组合三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第三个抽烟者取走东西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45720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吸烟者从桌上取走材料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供应者将下一个组合放到桌上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桌子可以抽象为容量为1的缓冲区，要互斥访问。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30000"/>
              </a:lnSpc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于红色括号内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使用信号量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V操作实现进程间的互斥与同步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，并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说明所用信号量的含义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。（代码在下页）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" y="102870"/>
            <a:ext cx="119888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同步关系 (从事件的角度来分析) ：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桌上有组合一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第一个抽烟者取走东西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桌上有组合二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第二个抽烟者取走东西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 rtl="0" eaLnBrk="0" fontAlgn="auto">
              <a:lnSpc>
                <a:spcPct val="13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桌上有组合三 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第三个抽烟者取走东西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828800" lvl="4" indent="45720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吸烟者从桌上取走材料</a:t>
            </a:r>
            <a:r>
              <a:rPr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	 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供应者将下一个组合放到桌上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rtl="0" eaLnBrk="0" fontAlgn="auto">
              <a:lnSpc>
                <a:spcPct val="130000"/>
              </a:lnSpc>
              <a:spcBef>
                <a:spcPts val="0"/>
              </a:spcBef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桌子可以抽象为容量为1的缓冲区，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抽烟者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和供应者要互斥访问。因为缓冲区大小为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且供应者只有一个，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所以本题目不设置互斥信号量也可实现互斥访问。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30000"/>
              </a:lnSpc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2305" y="5901690"/>
            <a:ext cx="973455" cy="97345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140" y="6250305"/>
            <a:ext cx="566420" cy="56642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3834130"/>
            <a:ext cx="973455" cy="97345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05" y="4749800"/>
            <a:ext cx="973455" cy="973455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850" y="4341495"/>
            <a:ext cx="621665" cy="62166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0" y="4341495"/>
            <a:ext cx="1614805" cy="1614805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115" y="5384165"/>
            <a:ext cx="414020" cy="414020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 rot="4680000">
            <a:off x="5398770" y="3260725"/>
            <a:ext cx="175895" cy="241871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上箭头 4"/>
          <p:cNvSpPr/>
          <p:nvPr/>
        </p:nvSpPr>
        <p:spPr>
          <a:xfrm rot="6060000">
            <a:off x="5412105" y="4906010"/>
            <a:ext cx="175895" cy="241871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上箭头 5"/>
          <p:cNvSpPr/>
          <p:nvPr/>
        </p:nvSpPr>
        <p:spPr>
          <a:xfrm rot="5400000">
            <a:off x="5407025" y="4086860"/>
            <a:ext cx="175895" cy="241871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91500" y="4246245"/>
            <a:ext cx="482600" cy="9525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84515" y="5288915"/>
            <a:ext cx="482600" cy="9525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84515" y="6385560"/>
            <a:ext cx="482600" cy="9525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 rot="16200000">
            <a:off x="7207250" y="4939030"/>
            <a:ext cx="3006725" cy="762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1" name="肘形连接符 10"/>
          <p:cNvCxnSpPr>
            <a:stCxn id="10" idx="3"/>
            <a:endCxn id="42" idx="0"/>
          </p:cNvCxnSpPr>
          <p:nvPr/>
        </p:nvCxnSpPr>
        <p:spPr>
          <a:xfrm rot="16200000" flipH="1" flipV="1">
            <a:off x="5573395" y="1203960"/>
            <a:ext cx="867410" cy="5407660"/>
          </a:xfrm>
          <a:prstGeom prst="bentConnector3">
            <a:avLst>
              <a:gd name="adj1" fmla="val -292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041900" y="49136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offer1</a:t>
            </a:r>
            <a:r>
              <a:rPr lang="en-US" altLang="zh-CN">
                <a:sym typeface="+mn-ea"/>
              </a:rPr>
              <a:t>=0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041900" y="570230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offer2</a:t>
            </a:r>
            <a:r>
              <a:rPr lang="en-US" altLang="zh-CN">
                <a:sym typeface="+mn-ea"/>
              </a:rPr>
              <a:t>=0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041900" y="3994150"/>
            <a:ext cx="111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offer0=0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965700" y="3415665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desktop</a:t>
            </a:r>
            <a:r>
              <a:rPr lang="en-US" altLang="zh-CN">
                <a:sym typeface="+mn-ea"/>
              </a:rPr>
              <a:t>=1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234180" y="426466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234180" y="488569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4234180" y="550672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191500" y="387794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8180070" y="492569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8174990" y="600900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240145" y="387794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6240145" y="4885690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217285" y="595947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3303270" y="3636645"/>
            <a:ext cx="48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6" grpId="0"/>
      <p:bldP spid="14" grpId="0"/>
      <p:bldP spid="22" grpId="0"/>
      <p:bldP spid="4" grpId="0" bldLvl="0" animBg="1"/>
      <p:bldP spid="5" grpId="0" bldLvl="0" animBg="1"/>
      <p:bldP spid="6" grpId="0" bldLvl="0" animBg="1"/>
      <p:bldP spid="12" grpId="0"/>
      <p:bldP spid="13" grpId="0"/>
      <p:bldP spid="17" grpId="0"/>
      <p:bldP spid="18" grpId="0"/>
      <p:bldP spid="23" grpId="0"/>
      <p:bldP spid="24" grpId="0"/>
      <p:bldP spid="7" grpId="0" bldLvl="0" animBg="1"/>
      <p:bldP spid="8" grpId="0" bldLvl="0" animBg="1"/>
      <p:bldP spid="9" grpId="0" bldLvl="0" animBg="1"/>
      <p:bldP spid="10" grpId="0" bldLvl="0" animBg="1"/>
      <p:bldP spid="19" grpId="0"/>
      <p:bldP spid="20" grpId="0"/>
      <p:bldP spid="21" grpId="0"/>
      <p:bldP spid="15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503670" y="638175"/>
            <a:ext cx="511175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P2(){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拥有烟草者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P3(){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//拥有纸者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拿烟草和胶水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P4(){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//拥有胶水者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拿纸和烟草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11150" y="638175"/>
            <a:ext cx="589026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 = 0;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1"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offer0 =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()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//纸+胶水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offer1 =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()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offer2 =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()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//烟草+纸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desktop =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()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P1()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 = rand() % 3;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随机准备一种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if(offer == 0)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将组合一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 if(offer == 1)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将组合二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503670" y="638175"/>
            <a:ext cx="511175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P2(){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拥有烟草者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P3(){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//拥有纸者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拿烟草和胶水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P4(){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//拥有胶水者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拿纸和烟草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11150" y="638175"/>
            <a:ext cx="589026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 = 0;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offer0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//纸+胶水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offer1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offer2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//烟草+纸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desktop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桌子大小为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P1()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 = rand() % 3;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随机准备一种</a:t>
            </a:r>
            <a:endParaRPr lang="zh-CN" altLang="en-US" dirty="0">
              <a:solidFill>
                <a:schemeClr val="accent4">
                  <a:lumMod val="75000"/>
                </a:schemeClr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if(offer == 0)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将组合一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 if(offer == 1)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将组合二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503670" y="638175"/>
            <a:ext cx="556133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P2(){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拥有烟草者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P3(){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//拥有纸者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u="sng" dirty="0">
              <a:solidFill>
                <a:srgbClr val="C0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从桌上拿烟草和胶水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P4(){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//拥有胶水者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从桌上拿纸和烟草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11150" y="638175"/>
            <a:ext cx="589026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 = 0;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offer0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//纸+胶水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offer1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offer2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//烟草+纸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desktop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桌子大小为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P1()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 = rand() % 3;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随机准备一种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P(desktop);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if(offer == 0) 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将组合一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 if(offer == 1)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将组合二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en-US" altLang="zh-CN" u="sng" dirty="0">
                <a:solidFill>
                  <a:srgbClr val="C0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      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endParaRPr lang="zh-CN" sz="24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503670" y="638175"/>
            <a:ext cx="556133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P2(){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拥有烟草者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P(offer0);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P3(){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//拥有纸者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P(offer1);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从桌上拿烟草和胶水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P4(){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//拥有胶水者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P(offer2);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从桌上拿纸和烟草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11150" y="638175"/>
            <a:ext cx="589026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 = 0;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offer0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//纸+胶水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offer1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offer2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//烟草+纸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desktop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桌子大小为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P1()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 = rand() % 3;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随机准备一种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P(desktop);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if(offer == 0) 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将组合一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V(offer0);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 if(offer == 1)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将组合二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V(offer1);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V(offer2);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6251" y="205207"/>
            <a:ext cx="8301337" cy="432823"/>
          </a:xfrm>
        </p:spPr>
        <p:txBody>
          <a:bodyPr>
            <a:noAutofit/>
          </a:bodyPr>
          <a:lstStyle/>
          <a:p>
            <a:r>
              <a:rPr lang="en-US" sz="2400">
                <a:sym typeface="+mn-ea"/>
              </a:rPr>
              <a:t>6. </a:t>
            </a:r>
            <a:r>
              <a:rPr lang="zh-CN" altLang="en-US" sz="2400">
                <a:sym typeface="+mn-ea"/>
              </a:rPr>
              <a:t>典型同步问题：</a:t>
            </a:r>
            <a:r>
              <a:rPr lang="zh-CN" sz="2400">
                <a:sym typeface="+mn-ea"/>
              </a:rPr>
              <a:t>随堂测试</a:t>
            </a:r>
            <a:r>
              <a:rPr lang="zh-CN" sz="2400">
                <a:solidFill>
                  <a:srgbClr val="FF0000"/>
                </a:solidFill>
                <a:sym typeface="+mn-ea"/>
              </a:rPr>
              <a:t>反例（</a:t>
            </a:r>
            <a:r>
              <a:rPr lang="zh-CN" sz="2400">
                <a:solidFill>
                  <a:srgbClr val="FF0000"/>
                </a:solidFill>
                <a:sym typeface="+mn-ea"/>
              </a:rPr>
              <a:t>考试会</a:t>
            </a:r>
            <a:r>
              <a:rPr lang="zh-CN" sz="2400">
                <a:solidFill>
                  <a:srgbClr val="FF0000"/>
                </a:solidFill>
                <a:sym typeface="+mn-ea"/>
              </a:rPr>
              <a:t>扣分）</a:t>
            </a: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503670" y="638175"/>
            <a:ext cx="556133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P2(){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拥有烟草者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P(offer0);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P3(){	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//拥有纸者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P(offer1);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从桌上拿烟草和胶水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P4(){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//拥有胶水者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P(offer2);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从桌上拿纸和烟草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V(desktop);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卷成烟，抽掉；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11150" y="638175"/>
            <a:ext cx="5890260" cy="621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 = 0;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offer0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//纸+胶水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 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offer1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//烟草+胶水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offer2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//烟草+纸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semaphore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desktop = </a:t>
            </a: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;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process P1()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while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(</a:t>
            </a:r>
            <a:r>
              <a:rPr lang="en-US" altLang="zh-CN" dirty="0">
                <a:solidFill>
                  <a:srgbClr val="FFC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{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offer = rand() % 3;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//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随机准备一种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b="1" strike="sngStrike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P(desktop);</a:t>
            </a:r>
            <a:endParaRPr lang="en-US" altLang="zh-CN" b="1" strike="sngStrike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if(offer == 0) 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将组合一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V(offer0);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 if(offer == 1)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将组合二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V(offer1);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else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indent="457200" algn="l" fontAlgn="auto" latinLnBrk="1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将组合三</a:t>
            </a:r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  <a:cs typeface="DejaVu Sans Mono" panose="020B0609030804020204" pitchFamily="49" charset="0"/>
                <a:sym typeface="+mn-ea"/>
              </a:rPr>
              <a:t>放在桌子上；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457200" lvl="1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V(offer2);</a:t>
            </a: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P(desktop);</a:t>
            </a:r>
            <a:endParaRPr lang="en-US" altLang="zh-CN" b="1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DejaVu Sans Mono" panose="020B0609030804020204" pitchFamily="49" charset="0"/>
                <a:ea typeface="宋体" panose="02010600030101010101" pitchFamily="2" charset="-122"/>
                <a:cs typeface="DejaVu Sans Mono" panose="020B0609030804020204" pitchFamily="49" charset="0"/>
                <a:sym typeface="+mn-ea"/>
              </a:rPr>
              <a:t>}}</a:t>
            </a:r>
            <a:endParaRPr lang="en-US" altLang="zh-CN" dirty="0">
              <a:solidFill>
                <a:schemeClr val="tx1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  <a:p>
            <a:pPr marL="0" lvl="0" indent="457200" algn="l" fontAlgn="auto" latinLnBrk="1">
              <a:lnSpc>
                <a:spcPct val="100000"/>
              </a:lnSpc>
              <a:buClrTx/>
              <a:buSzTx/>
              <a:buFontTx/>
              <a:buNone/>
            </a:pPr>
            <a:endParaRPr lang="en-US" altLang="zh-CN" dirty="0">
              <a:solidFill>
                <a:srgbClr val="FF0000"/>
              </a:solidFill>
              <a:latin typeface="DejaVu Sans Mono" panose="020B0609030804020204" pitchFamily="49" charset="0"/>
              <a:ea typeface="宋体" panose="02010600030101010101" pitchFamily="2" charset="-122"/>
              <a:cs typeface="DejaVu Sans Mono" panose="020B0609030804020204" pitchFamily="49" charset="0"/>
              <a:sym typeface="+mn-ea"/>
            </a:endParaRPr>
          </a:p>
        </p:txBody>
      </p:sp>
      <p:sp>
        <p:nvSpPr>
          <p:cNvPr id="3" name="乘号 2"/>
          <p:cNvSpPr/>
          <p:nvPr/>
        </p:nvSpPr>
        <p:spPr>
          <a:xfrm>
            <a:off x="4149090" y="3700145"/>
            <a:ext cx="2215515" cy="3317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indent="0" algn="l" fontAlgn="auto" latinLnBrk="1">
              <a:lnSpc>
                <a:spcPct val="150000"/>
              </a:lnSpc>
              <a:buNone/>
            </a:pPr>
            <a:endParaRPr lang="en-US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VECTOR" val="81ebc1f8-0063-4175-a0e9-d76839507c2e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81ebc1f8-0063-4175-a0e9-d76839507c2e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LIDE.GUIDESSETTING" val="{&quot;Id&quot;:null,&quot;Name&quot;:&quot;正常&quot;,&quot;HeaderHeight&quot;:9.0,&quot;FooterHeight&quot;:0.0,&quot;SideMargin&quot;:5.5,&quot;TopMargin&quot;:0.0,&quot;BottomMargin&quot;:4.0,&quot;IntervalMargin&quot;:5.0,&quot;SettingType&quot;:&quot;System&quot;}"/>
  <p:tag name="COMMONDATA" val="eyJoZGlkIjoiMDg1Mzg4NmU1M2NjZmYzZDYzMjYwMDQ4YmQzZThiZmQifQ=="/>
  <p:tag name="KSO_WPP_MARK_KEY" val="70fbc4dc-0fb4-4ddb-ba16-0b9bd433813b"/>
</p:tagLst>
</file>

<file path=ppt/tags/tag3.xml><?xml version="1.0" encoding="utf-8"?>
<p:tagLst xmlns:p="http://schemas.openxmlformats.org/presentationml/2006/main">
  <p:tag name="ISLIDE.VECTOR" val="81ebc1f8-0063-4175-a0e9-d76839507c2e"/>
</p:tagLst>
</file>

<file path=ppt/tags/tag4.xml><?xml version="1.0" encoding="utf-8"?>
<p:tagLst xmlns:p="http://schemas.openxmlformats.org/presentationml/2006/main">
  <p:tag name="ISLIDE.VECTOR" val="81ebc1f8-0063-4175-a0e9-d76839507c2e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Arial Black"/>
        <a:ea typeface="Microsoft YaHei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indent="0" algn="l" fontAlgn="auto" latinLnBrk="1">
          <a:lnSpc>
            <a:spcPct val="150000"/>
          </a:lnSpc>
          <a:buNone/>
          <a:defRPr lang="en-US" b="1">
            <a:solidFill>
              <a:srgbClr val="0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+mn-ea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3382</Words>
  <Application>WPS 演示</Application>
  <PresentationFormat>宽屏</PresentationFormat>
  <Paragraphs>307</Paragraphs>
  <Slides>8</Slides>
  <Notes>89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微软雅黑 Light</vt:lpstr>
      <vt:lpstr>Calibri</vt:lpstr>
      <vt:lpstr>等线</vt:lpstr>
      <vt:lpstr>Segoe UI</vt:lpstr>
      <vt:lpstr>Segoe UI Light</vt:lpstr>
      <vt:lpstr>DejaVu Sans Mono</vt:lpstr>
      <vt:lpstr>Courier New</vt:lpstr>
      <vt:lpstr>Arial Unicode MS</vt:lpstr>
      <vt:lpstr>Arial Black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lanzhiqi19981218@126.com</dc:creator>
  <cp:lastModifiedBy>20230103115259</cp:lastModifiedBy>
  <cp:revision>406</cp:revision>
  <dcterms:created xsi:type="dcterms:W3CDTF">2019-01-22T05:07:00Z</dcterms:created>
  <dcterms:modified xsi:type="dcterms:W3CDTF">2023-04-06T07:50:08Z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2019-04-13T04:06:38.2988467Z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8f1d0d85-f7ce-4e8a-88d4-37817bcfd9f9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DED54BFAE67245308B23D820867E9AD6</vt:lpwstr>
  </property>
  <property fmtid="{D5CDD505-2E9C-101B-9397-08002B2CF9AE}" pid="12" name="KSOProductBuildVer">
    <vt:lpwstr>2052-11.1.0.13703</vt:lpwstr>
  </property>
</Properties>
</file>